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66" r:id="rId5"/>
    <p:sldId id="271" r:id="rId6"/>
    <p:sldId id="270" r:id="rId7"/>
    <p:sldId id="265" r:id="rId8"/>
    <p:sldId id="261" r:id="rId9"/>
    <p:sldId id="262" r:id="rId10"/>
    <p:sldId id="263" r:id="rId11"/>
    <p:sldId id="256" r:id="rId12"/>
    <p:sldId id="269" r:id="rId13"/>
    <p:sldId id="257" r:id="rId14"/>
    <p:sldId id="260" r:id="rId15"/>
    <p:sldId id="258" r:id="rId16"/>
    <p:sldId id="264" r:id="rId17"/>
    <p:sldId id="267" r:id="rId18"/>
    <p:sldId id="275" r:id="rId19"/>
    <p:sldId id="274"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6" autoAdjust="0"/>
    <p:restoredTop sz="71411" autoAdjust="0"/>
  </p:normalViewPr>
  <p:slideViewPr>
    <p:cSldViewPr>
      <p:cViewPr>
        <p:scale>
          <a:sx n="107" d="100"/>
          <a:sy n="107" d="100"/>
        </p:scale>
        <p:origin x="-7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33EF3-09AB-4A10-950E-70744572AB18}" type="datetimeFigureOut">
              <a:rPr lang="en-GB" smtClean="0"/>
              <a:pPr/>
              <a:t>07/03/2011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35821-CBB0-4B0A-B2FA-F01A0D3344E6}" type="slidenum">
              <a:rPr lang="en-GB" smtClean="0"/>
              <a:pPr/>
              <a:t>‹#›</a:t>
            </a:fld>
            <a:endParaRPr lang="en-GB"/>
          </a:p>
        </p:txBody>
      </p:sp>
    </p:spTree>
    <p:extLst>
      <p:ext uri="{BB962C8B-B14F-4D97-AF65-F5344CB8AC3E}">
        <p14:creationId xmlns="" xmlns:p14="http://schemas.microsoft.com/office/powerpoint/2010/main" val="252541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835821-CBB0-4B0A-B2FA-F01A0D3344E6}" type="slidenum">
              <a:rPr lang="en-GB" smtClean="0"/>
              <a:pPr/>
              <a:t>6</a:t>
            </a:fld>
            <a:endParaRPr lang="en-GB"/>
          </a:p>
        </p:txBody>
      </p:sp>
    </p:spTree>
    <p:extLst>
      <p:ext uri="{BB962C8B-B14F-4D97-AF65-F5344CB8AC3E}">
        <p14:creationId xmlns="" xmlns:p14="http://schemas.microsoft.com/office/powerpoint/2010/main" val="91929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D649D10-740A-49F6-B1B6-C8A5A0A8DFD8}" type="slidenum">
              <a:rPr lang="en-GB" smtClean="0">
                <a:latin typeface="Arial" charset="0"/>
              </a:rPr>
              <a:pPr/>
              <a:t>14</a:t>
            </a:fld>
            <a:endParaRPr lang="en-GB"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1" i="1" dirty="0" smtClean="0">
                <a:latin typeface="Arial" charset="0"/>
              </a:rPr>
              <a:t>Administration</a:t>
            </a:r>
            <a:endParaRPr lang="en-GB" b="1" i="1" dirty="0" smtClean="0">
              <a:latin typeface="Arial" charset="0"/>
            </a:endParaRPr>
          </a:p>
          <a:p>
            <a:pPr eaLnBrk="1" hangingPunct="1"/>
            <a:r>
              <a:rPr lang="en-US" dirty="0" smtClean="0">
                <a:latin typeface="Arial" charset="0"/>
              </a:rPr>
              <a:t>The administration function is usually responsible for the day-to-day running of an organisation. This may include things like looking after the buildings and facilities, general maintenance and cleaning, fleet management and utilities. However, administration is often used to describe other functions that do not naturally fit into any of the functions we have considered up to this point. Also, in smaller </a:t>
            </a:r>
            <a:r>
              <a:rPr lang="en-US" dirty="0" err="1" smtClean="0">
                <a:latin typeface="Arial" charset="0"/>
              </a:rPr>
              <a:t>organisations</a:t>
            </a:r>
            <a:r>
              <a:rPr lang="en-US" dirty="0" smtClean="0">
                <a:latin typeface="Arial" charset="0"/>
              </a:rPr>
              <a:t>, other functions such as ICT services or HR may form part of the administration function. This function will need to exchange information with all other functions in varying amounts depending on its precise role within the organisation.</a:t>
            </a:r>
            <a:endParaRPr lang="en-GB" dirty="0" smtClean="0">
              <a:latin typeface="Arial" charset="0"/>
            </a:endParaRPr>
          </a:p>
          <a:p>
            <a:pPr eaLnBrk="1" hangingPunct="1"/>
            <a:endParaRPr lang="en-GB"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3"/>
            <a:ext cx="7772400" cy="2043658"/>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274638"/>
            <a:ext cx="2051050" cy="5675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274638"/>
            <a:ext cx="6005512"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600200"/>
            <a:ext cx="4027487"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4100" y="1600200"/>
            <a:ext cx="4029075"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facebook.com/album.php?profile=1&amp;id=15903238413044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000066"/>
            </a:gs>
            <a:gs pos="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74638"/>
            <a:ext cx="82089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4213" y="1600200"/>
            <a:ext cx="8208962" cy="434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9" name="Line 7"/>
          <p:cNvSpPr>
            <a:spLocks noChangeShapeType="1"/>
          </p:cNvSpPr>
          <p:nvPr/>
        </p:nvSpPr>
        <p:spPr bwMode="auto">
          <a:xfrm flipV="1">
            <a:off x="900113" y="6423025"/>
            <a:ext cx="7993062" cy="30163"/>
          </a:xfrm>
          <a:prstGeom prst="line">
            <a:avLst/>
          </a:prstGeom>
          <a:noFill/>
          <a:ln w="28575">
            <a:solidFill>
              <a:srgbClr val="97071C"/>
            </a:solidFill>
            <a:round/>
            <a:headEnd/>
            <a:tailEnd/>
          </a:ln>
          <a:effectLst/>
        </p:spPr>
        <p:txBody>
          <a:bodyPr/>
          <a:lstStyle/>
          <a:p>
            <a:pPr>
              <a:defRPr/>
            </a:pPr>
            <a:endParaRPr lang="en-GB"/>
          </a:p>
        </p:txBody>
      </p:sp>
      <p:sp>
        <p:nvSpPr>
          <p:cNvPr id="8200" name="Line 8"/>
          <p:cNvSpPr>
            <a:spLocks noChangeShapeType="1"/>
          </p:cNvSpPr>
          <p:nvPr/>
        </p:nvSpPr>
        <p:spPr bwMode="auto">
          <a:xfrm flipV="1">
            <a:off x="468313" y="260350"/>
            <a:ext cx="0" cy="5832475"/>
          </a:xfrm>
          <a:prstGeom prst="line">
            <a:avLst/>
          </a:prstGeom>
          <a:noFill/>
          <a:ln w="19050">
            <a:solidFill>
              <a:srgbClr val="97071C"/>
            </a:solidFill>
            <a:round/>
            <a:headEnd/>
            <a:tailEnd/>
          </a:ln>
          <a:effectLst/>
        </p:spPr>
        <p:txBody>
          <a:bodyPr/>
          <a:lstStyle/>
          <a:p>
            <a:pPr>
              <a:defRPr/>
            </a:pPr>
            <a:endParaRPr lang="en-GB"/>
          </a:p>
        </p:txBody>
      </p:sp>
      <p:pic>
        <p:nvPicPr>
          <p:cNvPr id="1030" name="Picture 10" descr="Filton College, South Gloucestershire">
            <a:hlinkClick r:id="rId13"/>
          </p:cNvPr>
          <p:cNvPicPr>
            <a:picLocks noChangeAspect="1" noChangeArrowheads="1"/>
          </p:cNvPicPr>
          <p:nvPr/>
        </p:nvPicPr>
        <p:blipFill>
          <a:blip r:embed="rId14" cstate="print"/>
          <a:srcRect/>
          <a:stretch>
            <a:fillRect/>
          </a:stretch>
        </p:blipFill>
        <p:spPr bwMode="auto">
          <a:xfrm>
            <a:off x="107950" y="6146800"/>
            <a:ext cx="792163" cy="595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Arial" charset="0"/>
        </a:defRPr>
      </a:lvl2pPr>
      <a:lvl3pPr algn="l" rtl="0" eaLnBrk="1" fontAlgn="base" hangingPunct="1">
        <a:spcBef>
          <a:spcPct val="0"/>
        </a:spcBef>
        <a:spcAft>
          <a:spcPct val="0"/>
        </a:spcAft>
        <a:defRPr sz="4400" b="1">
          <a:solidFill>
            <a:schemeClr val="bg1"/>
          </a:solidFill>
          <a:latin typeface="Arial" charset="0"/>
        </a:defRPr>
      </a:lvl3pPr>
      <a:lvl4pPr algn="l" rtl="0" eaLnBrk="1" fontAlgn="base" hangingPunct="1">
        <a:spcBef>
          <a:spcPct val="0"/>
        </a:spcBef>
        <a:spcAft>
          <a:spcPct val="0"/>
        </a:spcAft>
        <a:defRPr sz="4400" b="1">
          <a:solidFill>
            <a:schemeClr val="bg1"/>
          </a:solidFill>
          <a:latin typeface="Arial" charset="0"/>
        </a:defRPr>
      </a:lvl4pPr>
      <a:lvl5pPr algn="l" rtl="0" eaLnBrk="1" fontAlgn="base" hangingPunct="1">
        <a:spcBef>
          <a:spcPct val="0"/>
        </a:spcBef>
        <a:spcAft>
          <a:spcPct val="0"/>
        </a:spcAft>
        <a:defRPr sz="4400" b="1">
          <a:solidFill>
            <a:schemeClr val="bg1"/>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lr>
          <a:srgbClr val="AC0823"/>
        </a:buClr>
        <a:buChar char="•"/>
        <a:defRPr sz="3200" b="1">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lr>
          <a:srgbClr val="0066CC"/>
        </a:buClr>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ctrTitle"/>
          </p:nvPr>
        </p:nvSpPr>
        <p:spPr>
          <a:xfrm>
            <a:off x="685800" y="881286"/>
            <a:ext cx="7772400" cy="2043658"/>
          </a:xfrm>
        </p:spPr>
        <p:txBody>
          <a:bodyPr/>
          <a:lstStyle/>
          <a:p>
            <a:r>
              <a:rPr lang="en-GB" b="0" dirty="0" smtClean="0"/>
              <a:t>GCE AS in Applied ICT</a:t>
            </a:r>
            <a:br>
              <a:rPr lang="en-GB" b="0" dirty="0" smtClean="0"/>
            </a:br>
            <a:r>
              <a:rPr lang="en-GB" dirty="0" smtClean="0"/>
              <a:t> </a:t>
            </a:r>
            <a:br>
              <a:rPr lang="en-GB" dirty="0" smtClean="0"/>
            </a:br>
            <a:r>
              <a:rPr lang="en-GB" dirty="0" smtClean="0"/>
              <a:t>Unit 2	</a:t>
            </a:r>
            <a:br>
              <a:rPr lang="en-GB" dirty="0" smtClean="0"/>
            </a:br>
            <a:r>
              <a:rPr lang="en-GB" dirty="0" smtClean="0"/>
              <a:t>How organisations use ICT</a:t>
            </a:r>
          </a:p>
        </p:txBody>
      </p:sp>
      <p:sp>
        <p:nvSpPr>
          <p:cNvPr id="9" name="Rectangle 3"/>
          <p:cNvSpPr>
            <a:spLocks noGrp="1" noChangeArrowheads="1"/>
          </p:cNvSpPr>
          <p:nvPr>
            <p:ph type="subTitle" idx="1"/>
          </p:nvPr>
        </p:nvSpPr>
        <p:spPr>
          <a:xfrm>
            <a:off x="899592" y="3933056"/>
            <a:ext cx="7344816" cy="1057275"/>
          </a:xfrm>
        </p:spPr>
        <p:txBody>
          <a:bodyPr/>
          <a:lstStyle/>
          <a:p>
            <a:r>
              <a:rPr lang="en-GB" dirty="0" smtClean="0"/>
              <a:t>2. Functions within Organisations</a:t>
            </a:r>
          </a:p>
          <a:p>
            <a:endParaRPr lang="en-GB" dirty="0" smtClean="0"/>
          </a:p>
          <a:p>
            <a:r>
              <a:rPr lang="en-GB" b="0" i="1" dirty="0" smtClean="0"/>
              <a:t>Tom Robinson</a:t>
            </a:r>
          </a:p>
          <a:p>
            <a:r>
              <a:rPr lang="en-GB" b="0" i="1" dirty="0" smtClean="0"/>
              <a:t>Thomas.robinson@filton.ac.uk</a:t>
            </a:r>
          </a:p>
          <a:p>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t>Human Resources</a:t>
            </a:r>
            <a:endParaRPr lang="en-GB" sz="4000" dirty="0"/>
          </a:p>
        </p:txBody>
      </p:sp>
      <p:sp>
        <p:nvSpPr>
          <p:cNvPr id="5" name="Content Placeholder 4"/>
          <p:cNvSpPr>
            <a:spLocks noGrp="1"/>
          </p:cNvSpPr>
          <p:nvPr>
            <p:ph sz="half" idx="1"/>
          </p:nvPr>
        </p:nvSpPr>
        <p:spPr/>
        <p:txBody>
          <a:bodyPr/>
          <a:lstStyle/>
          <a:p>
            <a:r>
              <a:rPr lang="en-GB" sz="2000" b="0" dirty="0" smtClean="0">
                <a:latin typeface="Tahoma" pitchFamily="-111" charset="0"/>
              </a:rPr>
              <a:t>Write job description and advertise vacancies for new staff</a:t>
            </a:r>
          </a:p>
          <a:p>
            <a:r>
              <a:rPr lang="en-GB" sz="2000" b="0" dirty="0" smtClean="0">
                <a:latin typeface="Tahoma" pitchFamily="-111" charset="0"/>
              </a:rPr>
              <a:t>Interview applicants for jobs</a:t>
            </a:r>
          </a:p>
          <a:p>
            <a:r>
              <a:rPr lang="en-GB" sz="2000" b="0" dirty="0" smtClean="0">
                <a:latin typeface="Tahoma" pitchFamily="-111" charset="0"/>
              </a:rPr>
              <a:t>Arrange staff training</a:t>
            </a:r>
          </a:p>
          <a:p>
            <a:r>
              <a:rPr lang="en-GB" sz="2000" b="0" dirty="0" smtClean="0">
                <a:latin typeface="Tahoma" pitchFamily="-111" charset="0"/>
              </a:rPr>
              <a:t>Maintain employee records</a:t>
            </a:r>
          </a:p>
          <a:p>
            <a:pPr lvl="1"/>
            <a:r>
              <a:rPr lang="en-GB" sz="1800" dirty="0" smtClean="0">
                <a:latin typeface="Tahoma" pitchFamily="-111" charset="0"/>
              </a:rPr>
              <a:t>Contact details, absence, illness, training</a:t>
            </a:r>
          </a:p>
          <a:p>
            <a:r>
              <a:rPr lang="en-GB" sz="2000" b="0" dirty="0" smtClean="0">
                <a:latin typeface="Tahoma" pitchFamily="-111" charset="0"/>
              </a:rPr>
              <a:t>Deal with disciplinary matters</a:t>
            </a:r>
          </a:p>
          <a:p>
            <a:r>
              <a:rPr lang="en-GB" sz="2000" b="0" dirty="0" smtClean="0">
                <a:latin typeface="Tahoma" pitchFamily="-111" charset="0"/>
              </a:rPr>
              <a:t>Deal with legal issues</a:t>
            </a:r>
          </a:p>
          <a:p>
            <a:pPr lvl="1"/>
            <a:r>
              <a:rPr lang="en-GB" sz="1800" dirty="0" smtClean="0">
                <a:latin typeface="Tahoma" pitchFamily="-111" charset="0"/>
              </a:rPr>
              <a:t>Contracts, health &amp; safety, fair treatment</a:t>
            </a:r>
          </a:p>
          <a:p>
            <a:r>
              <a:rPr lang="en-GB" sz="2000" b="0" dirty="0" smtClean="0">
                <a:latin typeface="Tahoma" pitchFamily="-111" charset="0"/>
              </a:rPr>
              <a:t>Handle employee holidays</a:t>
            </a:r>
          </a:p>
          <a:p>
            <a:endParaRPr lang="en-GB" sz="2400" dirty="0"/>
          </a:p>
        </p:txBody>
      </p:sp>
      <p:pic>
        <p:nvPicPr>
          <p:cNvPr id="7" name="Picture 10" descr="hr"/>
          <p:cNvPicPr>
            <a:picLocks noGrp="1" noChangeAspect="1" noChangeArrowheads="1"/>
          </p:cNvPicPr>
          <p:nvPr>
            <p:ph sz="half" idx="2"/>
          </p:nvPr>
        </p:nvPicPr>
        <p:blipFill>
          <a:blip r:embed="rId2" cstate="print"/>
          <a:srcRect/>
          <a:stretch>
            <a:fillRect/>
          </a:stretch>
        </p:blipFill>
        <p:spPr>
          <a:xfrm>
            <a:off x="5292080" y="1916832"/>
            <a:ext cx="3374368" cy="353216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Design</a:t>
            </a:r>
            <a:endParaRPr lang="en-GB" dirty="0"/>
          </a:p>
        </p:txBody>
      </p:sp>
      <p:sp>
        <p:nvSpPr>
          <p:cNvPr id="5" name="Content Placeholder 4"/>
          <p:cNvSpPr>
            <a:spLocks noGrp="1"/>
          </p:cNvSpPr>
          <p:nvPr>
            <p:ph sz="half" idx="1"/>
          </p:nvPr>
        </p:nvSpPr>
        <p:spPr/>
        <p:txBody>
          <a:bodyPr/>
          <a:lstStyle/>
          <a:p>
            <a:r>
              <a:rPr lang="en-GB" sz="2800" b="0" dirty="0" smtClean="0">
                <a:latin typeface="Tahoma" pitchFamily="-111" charset="0"/>
              </a:rPr>
              <a:t>Designing products</a:t>
            </a:r>
          </a:p>
          <a:p>
            <a:pPr lvl="1"/>
            <a:r>
              <a:rPr lang="en-GB" dirty="0" smtClean="0">
                <a:latin typeface="Tahoma" pitchFamily="-111" charset="0"/>
              </a:rPr>
              <a:t>e.g. clothes, cars, </a:t>
            </a:r>
            <a:endParaRPr lang="en-US" dirty="0" smtClean="0">
              <a:latin typeface="Tahoma" pitchFamily="-111" charset="0"/>
            </a:endParaRPr>
          </a:p>
          <a:p>
            <a:r>
              <a:rPr lang="en-GB" sz="2800" b="0" dirty="0" smtClean="0">
                <a:latin typeface="Tahoma" pitchFamily="-111" charset="0"/>
              </a:rPr>
              <a:t>Coming up with the ideas / concept</a:t>
            </a:r>
          </a:p>
          <a:p>
            <a:pPr lvl="1"/>
            <a:r>
              <a:rPr lang="en-GB" dirty="0" smtClean="0">
                <a:latin typeface="Tahoma" pitchFamily="-111" charset="0"/>
              </a:rPr>
              <a:t>Sketches, computer models, prototypes</a:t>
            </a:r>
          </a:p>
          <a:p>
            <a:r>
              <a:rPr lang="en-GB" b="0" dirty="0" smtClean="0">
                <a:latin typeface="Tahoma" pitchFamily="-111" charset="0"/>
              </a:rPr>
              <a:t>Developing ideas generated through R&amp;D.</a:t>
            </a:r>
          </a:p>
          <a:p>
            <a:endParaRPr lang="en-GB" dirty="0"/>
          </a:p>
        </p:txBody>
      </p:sp>
      <p:pic>
        <p:nvPicPr>
          <p:cNvPr id="2050" name="Picture 2" descr="http://www.contactmusic.com/pics/l/chelsea_flower_show_190508/lawrence_llewellyn-bowen_1874738.jpg"/>
          <p:cNvPicPr>
            <a:picLocks noGrp="1" noChangeAspect="1" noChangeArrowheads="1"/>
          </p:cNvPicPr>
          <p:nvPr>
            <p:ph sz="half" idx="2"/>
          </p:nvPr>
        </p:nvPicPr>
        <p:blipFill rotWithShape="1">
          <a:blip r:embed="rId2" cstate="print">
            <a:extLst>
              <a:ext uri="{28A0092B-C50C-407E-A947-70E740481C1C}">
                <a14:useLocalDpi xmlns="" xmlns:a14="http://schemas.microsoft.com/office/drawing/2010/main" val="0"/>
              </a:ext>
            </a:extLst>
          </a:blip>
          <a:srcRect b="4619"/>
          <a:stretch/>
        </p:blipFill>
        <p:spPr bwMode="auto">
          <a:xfrm>
            <a:off x="4892478" y="1084309"/>
            <a:ext cx="3279922" cy="450493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t>Production (or service provision)</a:t>
            </a:r>
            <a:endParaRPr lang="en-GB" sz="4000" dirty="0"/>
          </a:p>
        </p:txBody>
      </p:sp>
      <p:sp>
        <p:nvSpPr>
          <p:cNvPr id="5" name="Content Placeholder 4"/>
          <p:cNvSpPr>
            <a:spLocks noGrp="1"/>
          </p:cNvSpPr>
          <p:nvPr>
            <p:ph sz="half" idx="1"/>
          </p:nvPr>
        </p:nvSpPr>
        <p:spPr/>
        <p:txBody>
          <a:bodyPr/>
          <a:lstStyle/>
          <a:p>
            <a:r>
              <a:rPr lang="en-GB" b="0" dirty="0" smtClean="0">
                <a:latin typeface="Tahoma" pitchFamily="-111" charset="0"/>
              </a:rPr>
              <a:t>Production of the final product</a:t>
            </a:r>
          </a:p>
          <a:p>
            <a:r>
              <a:rPr lang="en-GB" b="0" dirty="0" smtClean="0">
                <a:latin typeface="Tahoma" pitchFamily="-111" charset="0"/>
              </a:rPr>
              <a:t>Testing of the final product</a:t>
            </a:r>
          </a:p>
          <a:p>
            <a:r>
              <a:rPr lang="en-GB" b="0" dirty="0" smtClean="0">
                <a:latin typeface="Tahoma" pitchFamily="-111" charset="0"/>
              </a:rPr>
              <a:t>Ensure product meets the original specification</a:t>
            </a:r>
          </a:p>
          <a:p>
            <a:r>
              <a:rPr lang="en-GB" b="0" dirty="0" smtClean="0">
                <a:latin typeface="Tahoma" pitchFamily="-111" charset="0"/>
              </a:rPr>
              <a:t>Quality control</a:t>
            </a:r>
          </a:p>
          <a:p>
            <a:r>
              <a:rPr lang="en-GB" b="0" dirty="0" smtClean="0">
                <a:latin typeface="Tahoma" pitchFamily="-111" charset="0"/>
              </a:rPr>
              <a:t>Delivery of a service</a:t>
            </a:r>
            <a:endParaRPr lang="en-US" b="0" dirty="0" smtClean="0">
              <a:latin typeface="Tahoma" pitchFamily="-111" charset="0"/>
            </a:endParaRPr>
          </a:p>
          <a:p>
            <a:endParaRPr lang="en-GB" dirty="0"/>
          </a:p>
        </p:txBody>
      </p:sp>
      <p:pic>
        <p:nvPicPr>
          <p:cNvPr id="3074" name="Picture 2" descr="http://www.autoincar.com/wp-content/uploads/2008/09/ford_ka_production_01.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2492896"/>
            <a:ext cx="3569974" cy="237626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ICT Servicing</a:t>
            </a:r>
            <a:endParaRPr lang="en-GB" dirty="0"/>
          </a:p>
        </p:txBody>
      </p:sp>
      <p:sp>
        <p:nvSpPr>
          <p:cNvPr id="3" name="Content Placeholder 2"/>
          <p:cNvSpPr>
            <a:spLocks noGrp="1"/>
          </p:cNvSpPr>
          <p:nvPr>
            <p:ph sz="half" idx="1"/>
          </p:nvPr>
        </p:nvSpPr>
        <p:spPr>
          <a:xfrm>
            <a:off x="683568" y="1412776"/>
            <a:ext cx="4319835" cy="4349750"/>
          </a:xfrm>
        </p:spPr>
        <p:txBody>
          <a:bodyPr/>
          <a:lstStyle/>
          <a:p>
            <a:r>
              <a:rPr lang="en-GB" sz="2400" b="0" dirty="0" smtClean="0">
                <a:latin typeface="Tahoma" pitchFamily="-111" charset="0"/>
              </a:rPr>
              <a:t>Responsible for the provision of all computing facilities within the organisation</a:t>
            </a:r>
          </a:p>
          <a:p>
            <a:r>
              <a:rPr lang="en-GB" sz="2400" b="0" dirty="0" smtClean="0">
                <a:latin typeface="Tahoma" pitchFamily="-111" charset="0"/>
              </a:rPr>
              <a:t>Setup, maintenance and security of the network</a:t>
            </a:r>
          </a:p>
          <a:p>
            <a:r>
              <a:rPr lang="en-GB" sz="2400" b="0" dirty="0" smtClean="0">
                <a:latin typeface="Tahoma" pitchFamily="-111" charset="0"/>
              </a:rPr>
              <a:t>User support</a:t>
            </a:r>
          </a:p>
          <a:p>
            <a:r>
              <a:rPr lang="en-GB" sz="2400" b="0" dirty="0" smtClean="0">
                <a:latin typeface="Tahoma" pitchFamily="-111" charset="0"/>
              </a:rPr>
              <a:t>Company website</a:t>
            </a:r>
          </a:p>
          <a:p>
            <a:r>
              <a:rPr lang="en-GB" sz="2400" b="0" dirty="0" smtClean="0">
                <a:latin typeface="Tahoma" pitchFamily="-111" charset="0"/>
              </a:rPr>
              <a:t>Company email system</a:t>
            </a:r>
          </a:p>
          <a:p>
            <a:r>
              <a:rPr lang="en-GB" sz="2400" b="0" dirty="0" smtClean="0">
                <a:latin typeface="Tahoma" pitchFamily="-111" charset="0"/>
              </a:rPr>
              <a:t>Small companies may outsource this functional area</a:t>
            </a:r>
          </a:p>
        </p:txBody>
      </p:sp>
      <p:pic>
        <p:nvPicPr>
          <p:cNvPr id="1028" name="Picture 4" descr="http://notesondigital.com/wp-content/uploads/2010/09/IT_Crowd_5070.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4100" y="2436603"/>
            <a:ext cx="4029075" cy="26769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Administration</a:t>
            </a:r>
            <a:endParaRPr lang="en-GB" smtClean="0"/>
          </a:p>
        </p:txBody>
      </p:sp>
      <p:sp>
        <p:nvSpPr>
          <p:cNvPr id="24579" name="Rectangle 3"/>
          <p:cNvSpPr>
            <a:spLocks noGrp="1" noChangeArrowheads="1"/>
          </p:cNvSpPr>
          <p:nvPr>
            <p:ph sz="half" idx="1"/>
          </p:nvPr>
        </p:nvSpPr>
        <p:spPr>
          <a:xfrm>
            <a:off x="684213" y="1455514"/>
            <a:ext cx="4027487" cy="4349750"/>
          </a:xfrm>
        </p:spPr>
        <p:txBody>
          <a:bodyPr/>
          <a:lstStyle/>
          <a:p>
            <a:r>
              <a:rPr lang="en-US" sz="2400" b="0" dirty="0" smtClean="0"/>
              <a:t>The administration function is usually responsible for the day-to-day running of an organisation. </a:t>
            </a:r>
          </a:p>
          <a:p>
            <a:r>
              <a:rPr lang="en-US" sz="2400" b="0" dirty="0" smtClean="0"/>
              <a:t>Looking after the buildings and facilities, general maintenance and cleaning, fleet management and utilities. </a:t>
            </a:r>
          </a:p>
          <a:p>
            <a:pPr marL="0" indent="0">
              <a:buNone/>
            </a:pPr>
            <a:endParaRPr lang="en-GB" sz="2400" b="0" dirty="0" smtClean="0"/>
          </a:p>
          <a:p>
            <a:endParaRPr lang="en-US" sz="2000" b="0" dirty="0" smtClean="0"/>
          </a:p>
          <a:p>
            <a:pPr marL="0" indent="0">
              <a:buNone/>
            </a:pPr>
            <a:endParaRPr lang="en-US" sz="1800" dirty="0" smtClean="0"/>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0420" y="2371724"/>
            <a:ext cx="4069544" cy="2281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Heart Radio - Bristol</a:t>
            </a:r>
            <a:endParaRPr lang="en-GB" dirty="0"/>
          </a:p>
        </p:txBody>
      </p:sp>
      <p:sp>
        <p:nvSpPr>
          <p:cNvPr id="3" name="Content Placeholder 2"/>
          <p:cNvSpPr>
            <a:spLocks noGrp="1"/>
          </p:cNvSpPr>
          <p:nvPr>
            <p:ph sz="half" idx="1"/>
          </p:nvPr>
        </p:nvSpPr>
        <p:spPr/>
        <p:txBody>
          <a:bodyPr/>
          <a:lstStyle/>
          <a:p>
            <a:r>
              <a:rPr lang="en-GB" b="0" dirty="0" smtClean="0"/>
              <a:t>Commercial Radio Station in Bristol (and nationally).</a:t>
            </a:r>
          </a:p>
          <a:p>
            <a:r>
              <a:rPr lang="en-GB" b="0" dirty="0" smtClean="0"/>
              <a:t>Approximately 30 employees.</a:t>
            </a:r>
          </a:p>
          <a:p>
            <a:endParaRPr lang="en-GB" dirty="0"/>
          </a:p>
        </p:txBody>
      </p:sp>
      <p:pic>
        <p:nvPicPr>
          <p:cNvPr id="33796" name="Picture 4" descr="http://whatsonsouthdevon.com/wp-content/uploads/2010/02/toby1.jpg"/>
          <p:cNvPicPr>
            <a:picLocks noGrp="1" noChangeAspect="1" noChangeArrowheads="1"/>
          </p:cNvPicPr>
          <p:nvPr>
            <p:ph sz="half" idx="2"/>
          </p:nvPr>
        </p:nvPicPr>
        <p:blipFill>
          <a:blip r:embed="rId2" cstate="print"/>
          <a:srcRect/>
          <a:stretch>
            <a:fillRect/>
          </a:stretch>
        </p:blipFill>
        <p:spPr bwMode="auto">
          <a:xfrm>
            <a:off x="5293734" y="1600200"/>
            <a:ext cx="3169807" cy="43497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C Lighting</a:t>
            </a:r>
            <a:endParaRPr lang="en-GB" dirty="0"/>
          </a:p>
        </p:txBody>
      </p:sp>
      <p:sp>
        <p:nvSpPr>
          <p:cNvPr id="3" name="Content Placeholder 2"/>
          <p:cNvSpPr>
            <a:spLocks noGrp="1"/>
          </p:cNvSpPr>
          <p:nvPr>
            <p:ph sz="half" idx="1"/>
          </p:nvPr>
        </p:nvSpPr>
        <p:spPr/>
        <p:txBody>
          <a:bodyPr/>
          <a:lstStyle/>
          <a:p>
            <a:r>
              <a:rPr lang="en-GB" b="0" dirty="0" smtClean="0"/>
              <a:t>A stage lighting business based in Swindon, UK.</a:t>
            </a:r>
          </a:p>
          <a:p>
            <a:r>
              <a:rPr lang="en-GB" b="0" dirty="0" smtClean="0"/>
              <a:t>Sole Trader</a:t>
            </a:r>
          </a:p>
          <a:p>
            <a:endParaRPr lang="en-GB" b="0" dirty="0" smtClean="0"/>
          </a:p>
        </p:txBody>
      </p:sp>
      <p:pic>
        <p:nvPicPr>
          <p:cNvPr id="1026" name="Picture 2" descr="http://www.google.co.uk/url?source=imgres&amp;ct=img&amp;q=http://lh5.ggpht.com/_CNhdaKlAa_Q/R812C8eo4TI/AAAAAAAAADc/fty4pn_-KbU/Mela2006_SF509.jpg&amp;sa=X&amp;ei=a8N0TdP6O8ucOuXC2MAG&amp;ved=0CAQQ8wc&amp;usg=AFQjCNFirmtXUJ6jQ50m9A7zh3HNpwMxwQ"/>
          <p:cNvPicPr>
            <a:picLocks noGrp="1" noChangeAspect="1" noChangeArrowheads="1"/>
          </p:cNvPicPr>
          <p:nvPr>
            <p:ph sz="half" idx="2"/>
          </p:nvPr>
        </p:nvPicPr>
        <p:blipFill>
          <a:blip r:embed="rId2" cstate="print"/>
          <a:srcRect/>
          <a:stretch>
            <a:fillRect/>
          </a:stretch>
        </p:blipFill>
        <p:spPr bwMode="auto">
          <a:xfrm>
            <a:off x="4864100" y="2431630"/>
            <a:ext cx="4029075" cy="26868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Case Study Task</a:t>
            </a:r>
            <a:endParaRPr lang="en-GB" dirty="0"/>
          </a:p>
        </p:txBody>
      </p:sp>
      <p:sp>
        <p:nvSpPr>
          <p:cNvPr id="6" name="Content Placeholder 5"/>
          <p:cNvSpPr>
            <a:spLocks noGrp="1"/>
          </p:cNvSpPr>
          <p:nvPr>
            <p:ph idx="1"/>
          </p:nvPr>
        </p:nvSpPr>
        <p:spPr>
          <a:xfrm>
            <a:off x="684213" y="1600200"/>
            <a:ext cx="8208962" cy="4637112"/>
          </a:xfrm>
        </p:spPr>
        <p:txBody>
          <a:bodyPr>
            <a:normAutofit fontScale="92500" lnSpcReduction="10000"/>
          </a:bodyPr>
          <a:lstStyle/>
          <a:p>
            <a:r>
              <a:rPr lang="en-GB" dirty="0" smtClean="0"/>
              <a:t>Complete the case study task which is available on FERN.</a:t>
            </a:r>
            <a:r>
              <a:rPr lang="en-GB" dirty="0"/>
              <a:t> </a:t>
            </a:r>
            <a:endParaRPr lang="en-GB" dirty="0" smtClean="0"/>
          </a:p>
          <a:p>
            <a:r>
              <a:rPr lang="en-GB" dirty="0" smtClean="0"/>
              <a:t>You </a:t>
            </a:r>
            <a:r>
              <a:rPr lang="en-GB" dirty="0"/>
              <a:t>now have 30 minutes to complete the task</a:t>
            </a:r>
            <a:r>
              <a:rPr lang="en-GB" dirty="0" smtClean="0"/>
              <a:t>.</a:t>
            </a:r>
          </a:p>
          <a:p>
            <a:r>
              <a:rPr lang="en-GB" dirty="0" smtClean="0"/>
              <a:t>If you find you need more time, take the work away with you to finish.</a:t>
            </a:r>
          </a:p>
          <a:p>
            <a:r>
              <a:rPr lang="en-GB" dirty="0" smtClean="0"/>
              <a:t>Submission is online through FERN.</a:t>
            </a:r>
          </a:p>
          <a:p>
            <a:r>
              <a:rPr lang="en-GB" dirty="0" smtClean="0"/>
              <a:t>Please complete and submit before arriving at the session on </a:t>
            </a:r>
            <a:r>
              <a:rPr lang="en-GB" u="sng" dirty="0" smtClean="0">
                <a:solidFill>
                  <a:srgbClr val="C00000"/>
                </a:solidFill>
              </a:rPr>
              <a:t>Monday 14</a:t>
            </a:r>
            <a:r>
              <a:rPr lang="en-GB" u="sng" baseline="30000" dirty="0" smtClean="0">
                <a:solidFill>
                  <a:srgbClr val="C00000"/>
                </a:solidFill>
              </a:rPr>
              <a:t>th</a:t>
            </a:r>
            <a:r>
              <a:rPr lang="en-GB" u="sng" dirty="0" smtClean="0">
                <a:solidFill>
                  <a:srgbClr val="C00000"/>
                </a:solidFill>
              </a:rPr>
              <a:t> March.</a:t>
            </a:r>
          </a:p>
        </p:txBody>
      </p:sp>
    </p:spTree>
    <p:extLst>
      <p:ext uri="{BB962C8B-B14F-4D97-AF65-F5344CB8AC3E}">
        <p14:creationId xmlns="" xmlns:p14="http://schemas.microsoft.com/office/powerpoint/2010/main" val="4254903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282337"/>
            <a:ext cx="7416824" cy="6098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773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282337"/>
            <a:ext cx="7416824" cy="6098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065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a:t>
            </a:r>
            <a:endParaRPr lang="en-GB" dirty="0"/>
          </a:p>
        </p:txBody>
      </p:sp>
      <p:sp>
        <p:nvSpPr>
          <p:cNvPr id="3" name="Content Placeholder 2"/>
          <p:cNvSpPr>
            <a:spLocks noGrp="1"/>
          </p:cNvSpPr>
          <p:nvPr>
            <p:ph idx="1"/>
          </p:nvPr>
        </p:nvSpPr>
        <p:spPr/>
        <p:txBody>
          <a:bodyPr/>
          <a:lstStyle/>
          <a:p>
            <a:pPr marL="0" indent="0">
              <a:buNone/>
            </a:pPr>
            <a:r>
              <a:rPr lang="en-GB" sz="2800" dirty="0"/>
              <a:t>To investigate the </a:t>
            </a:r>
            <a:r>
              <a:rPr lang="en-GB" sz="2800" dirty="0" smtClean="0"/>
              <a:t>different functions </a:t>
            </a:r>
            <a:r>
              <a:rPr lang="en-GB" sz="2800" dirty="0"/>
              <a:t>within </a:t>
            </a:r>
            <a:r>
              <a:rPr lang="en-GB" sz="2800" dirty="0" smtClean="0"/>
              <a:t>organisations.</a:t>
            </a:r>
            <a:endParaRPr lang="en-GB" sz="2800" dirty="0"/>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t="5566" b="12622"/>
          <a:stretch/>
        </p:blipFill>
        <p:spPr>
          <a:xfrm>
            <a:off x="2556758" y="2695415"/>
            <a:ext cx="4391506" cy="3613905"/>
          </a:xfrm>
          <a:prstGeom prst="rect">
            <a:avLst/>
          </a:prstGeom>
        </p:spPr>
      </p:pic>
    </p:spTree>
    <p:extLst>
      <p:ext uri="{BB962C8B-B14F-4D97-AF65-F5344CB8AC3E}">
        <p14:creationId xmlns="" xmlns:p14="http://schemas.microsoft.com/office/powerpoint/2010/main" val="144944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363272" cy="742404"/>
          </a:xfrm>
        </p:spPr>
        <p:txBody>
          <a:bodyPr/>
          <a:lstStyle/>
          <a:p>
            <a:r>
              <a:rPr lang="en-GB" sz="4000" dirty="0" smtClean="0"/>
              <a:t>Functions within organisations</a:t>
            </a:r>
            <a:endParaRPr lang="en-GB" sz="4000" dirty="0"/>
          </a:p>
        </p:txBody>
      </p:sp>
      <p:sp>
        <p:nvSpPr>
          <p:cNvPr id="4" name="Text Placeholder 3"/>
          <p:cNvSpPr>
            <a:spLocks noGrp="1"/>
          </p:cNvSpPr>
          <p:nvPr>
            <p:ph type="body" sz="half" idx="2"/>
          </p:nvPr>
        </p:nvSpPr>
        <p:spPr>
          <a:xfrm>
            <a:off x="755576" y="1435100"/>
            <a:ext cx="3008313" cy="4691063"/>
          </a:xfrm>
        </p:spPr>
        <p:txBody>
          <a:bodyPr/>
          <a:lstStyle/>
          <a:p>
            <a:pPr>
              <a:buFont typeface="Arial" pitchFamily="34" charset="0"/>
              <a:buChar char="•"/>
            </a:pPr>
            <a:r>
              <a:rPr lang="en-GB" sz="2000" b="0" dirty="0" smtClean="0">
                <a:latin typeface="Tahoma" pitchFamily="-111" charset="0"/>
                <a:cs typeface="Tahoma" pitchFamily="-111" charset="0"/>
              </a:rPr>
              <a:t> Within an organisation there will be staff who are responsible for carrying out particular tasks.</a:t>
            </a:r>
          </a:p>
          <a:p>
            <a:pPr>
              <a:buFont typeface="Arial" pitchFamily="34" charset="0"/>
              <a:buChar char="•"/>
            </a:pPr>
            <a:r>
              <a:rPr lang="en-GB" sz="2000" b="0" dirty="0" smtClean="0">
                <a:latin typeface="Tahoma" pitchFamily="-111" charset="0"/>
                <a:cs typeface="Tahoma" pitchFamily="-111" charset="0"/>
              </a:rPr>
              <a:t> These tasks and responsibilities are known as functional areas</a:t>
            </a:r>
          </a:p>
          <a:p>
            <a:pPr>
              <a:buFont typeface="Arial" pitchFamily="34" charset="0"/>
              <a:buChar char="•"/>
            </a:pPr>
            <a:r>
              <a:rPr lang="en-GB" sz="2000" b="0" dirty="0" smtClean="0">
                <a:latin typeface="Tahoma" pitchFamily="-111" charset="0"/>
                <a:cs typeface="Tahoma" pitchFamily="-111" charset="0"/>
              </a:rPr>
              <a:t> Large organisations will have a department for each functional area</a:t>
            </a:r>
          </a:p>
          <a:p>
            <a:endParaRPr lang="en-GB" dirty="0"/>
          </a:p>
        </p:txBody>
      </p:sp>
      <p:grpSp>
        <p:nvGrpSpPr>
          <p:cNvPr id="5" name="Group 13"/>
          <p:cNvGrpSpPr>
            <a:grpSpLocks noGrp="1"/>
          </p:cNvGrpSpPr>
          <p:nvPr/>
        </p:nvGrpSpPr>
        <p:grpSpPr>
          <a:xfrm>
            <a:off x="3491880" y="1484784"/>
            <a:ext cx="5111750" cy="4281339"/>
            <a:chOff x="209550" y="1219200"/>
            <a:chExt cx="4953000" cy="4632325"/>
          </a:xfrm>
          <a:effectLst/>
          <a:scene3d>
            <a:camera prst="orthographicFront">
              <a:rot lat="20399996" lon="1800000" rev="0"/>
            </a:camera>
            <a:lightRig rig="threePt" dir="t"/>
          </a:scene3d>
        </p:grpSpPr>
        <p:sp>
          <p:nvSpPr>
            <p:cNvPr id="6" name="Puzzle5"/>
            <p:cNvSpPr>
              <a:spLocks noChangeAspect="1" noEditPoints="1" noChangeArrowheads="1"/>
            </p:cNvSpPr>
            <p:nvPr/>
          </p:nvSpPr>
          <p:spPr bwMode="blackWhite">
            <a:xfrm>
              <a:off x="2859088" y="2692400"/>
              <a:ext cx="2303462" cy="1822450"/>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6">
                <a:lumMod val="75000"/>
              </a:schemeClr>
            </a:solidFill>
            <a:ln w="9525">
              <a:noFill/>
              <a:miter lim="800000"/>
              <a:headEnd/>
              <a:tailEnd/>
            </a:ln>
            <a:effectLst/>
            <a:sp3d extrusionH="163500" prstMaterial="plastic">
              <a:bevelT w="13970" h="13500" prst="angle"/>
              <a:bevelB w="13500" h="13500" prst="angle"/>
              <a:extrusionClr>
                <a:schemeClr val="bg2">
                  <a:lumMod val="20000"/>
                  <a:lumOff val="80000"/>
                </a:schemeClr>
              </a:extrusionClr>
            </a:sp3d>
          </p:spPr>
          <p:txBody>
            <a:bodyPr/>
            <a:lstStyle/>
            <a:p>
              <a:pPr algn="ctr">
                <a:defRPr/>
              </a:pPr>
              <a:r>
                <a:rPr lang="en-GB" sz="1500" b="1" dirty="0">
                  <a:latin typeface="Arial" pitchFamily="-108" charset="0"/>
                  <a:cs typeface="Times New Roman" pitchFamily="-108" charset="0"/>
                </a:rPr>
                <a:t>Production</a:t>
              </a:r>
            </a:p>
          </p:txBody>
        </p:sp>
        <p:sp>
          <p:nvSpPr>
            <p:cNvPr id="7" name="Puzzle2"/>
            <p:cNvSpPr>
              <a:spLocks noChangeAspect="1" noEditPoints="1" noChangeArrowheads="1"/>
            </p:cNvSpPr>
            <p:nvPr/>
          </p:nvSpPr>
          <p:spPr bwMode="blackWhite">
            <a:xfrm>
              <a:off x="1504950" y="4419600"/>
              <a:ext cx="2303463" cy="1431925"/>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lumMod val="60000"/>
                <a:lumOff val="40000"/>
              </a:schemeClr>
            </a:solidFill>
            <a:ln w="9525">
              <a:noFill/>
              <a:miter lim="800000"/>
              <a:headEnd/>
              <a:tailEnd/>
            </a:ln>
            <a:effectLst/>
            <a:sp3d extrusionH="227000" prstMaterial="plastic">
              <a:bevelT w="13970" h="13500" prst="angle"/>
              <a:bevelB w="13500" h="13500" prst="angle"/>
              <a:extrusionClr>
                <a:schemeClr val="bg1">
                  <a:lumMod val="50000"/>
                </a:schemeClr>
              </a:extrusionClr>
            </a:sp3d>
          </p:spPr>
          <p:txBody>
            <a:bodyPr anchor="ctr"/>
            <a:lstStyle/>
            <a:p>
              <a:pPr algn="ctr">
                <a:defRPr/>
              </a:pPr>
              <a:r>
                <a:rPr lang="en-GB" sz="1500" b="1" dirty="0">
                  <a:latin typeface="Arial" pitchFamily="-108" charset="0"/>
                  <a:cs typeface="Times New Roman" pitchFamily="-108" charset="0"/>
                </a:rPr>
                <a:t>ICT</a:t>
              </a:r>
            </a:p>
          </p:txBody>
        </p:sp>
        <p:sp>
          <p:nvSpPr>
            <p:cNvPr id="8" name="Puzzle3"/>
            <p:cNvSpPr>
              <a:spLocks noChangeAspect="1" noEditPoints="1" noChangeArrowheads="1"/>
            </p:cNvSpPr>
            <p:nvPr/>
          </p:nvSpPr>
          <p:spPr bwMode="blackWhite">
            <a:xfrm>
              <a:off x="3273425" y="3832225"/>
              <a:ext cx="1457325" cy="2005013"/>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6">
                <a:lumMod val="60000"/>
                <a:lumOff val="40000"/>
              </a:schemeClr>
            </a:solidFill>
            <a:ln w="9525">
              <a:noFill/>
              <a:miter lim="800000"/>
              <a:headEnd/>
              <a:tailEnd/>
            </a:ln>
            <a:effectLst/>
            <a:sp3d extrusionH="227000" prstMaterial="plastic">
              <a:bevelT w="13970" h="13500" prst="angle"/>
              <a:bevelB w="13500" h="13500" prst="angle"/>
              <a:extrusionClr>
                <a:schemeClr val="accent6">
                  <a:lumMod val="50000"/>
                </a:schemeClr>
              </a:extrusionClr>
            </a:sp3d>
          </p:spPr>
          <p:txBody>
            <a:bodyPr anchor="ctr" anchorCtr="1"/>
            <a:lstStyle/>
            <a:p>
              <a:pPr algn="ctr">
                <a:defRPr/>
              </a:pPr>
              <a:r>
                <a:rPr lang="en-GB" sz="1500" b="1" dirty="0">
                  <a:latin typeface="Arial" pitchFamily="-108" charset="0"/>
                  <a:cs typeface="Times New Roman" pitchFamily="-108" charset="0"/>
                </a:rPr>
                <a:t>Design</a:t>
              </a:r>
            </a:p>
          </p:txBody>
        </p:sp>
        <p:sp>
          <p:nvSpPr>
            <p:cNvPr id="9" name="Puzzle4"/>
            <p:cNvSpPr>
              <a:spLocks noChangeAspect="1" noEditPoints="1" noChangeArrowheads="1"/>
            </p:cNvSpPr>
            <p:nvPr/>
          </p:nvSpPr>
          <p:spPr bwMode="blackWhite">
            <a:xfrm>
              <a:off x="1981200" y="2646363"/>
              <a:ext cx="1366838" cy="2379662"/>
            </a:xfrm>
            <a:custGeom>
              <a:avLst/>
              <a:gdLst>
                <a:gd name="T0" fmla="*/ 1548 w 21600"/>
                <a:gd name="T1" fmla="*/ 5444 h 21600"/>
                <a:gd name="T2" fmla="*/ 20203 w 21600"/>
                <a:gd name="T3" fmla="*/ 9103 h 21600"/>
              </a:gdLst>
              <a:ahLst/>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6">
                <a:lumMod val="60000"/>
                <a:lumOff val="40000"/>
              </a:schemeClr>
            </a:solidFill>
            <a:ln w="9525">
              <a:noFill/>
              <a:miter lim="800000"/>
              <a:headEnd/>
              <a:tailEnd/>
            </a:ln>
            <a:effectLst/>
            <a:sp3d extrusionH="227000" prstMaterial="plastic">
              <a:bevelT w="13970" h="13500" prst="angle"/>
              <a:bevelB w="13500" h="13500" prst="angle"/>
              <a:extrusionClr>
                <a:schemeClr val="accent6">
                  <a:lumMod val="50000"/>
                </a:schemeClr>
              </a:extrusionClr>
            </a:sp3d>
          </p:spPr>
          <p:txBody>
            <a:bodyPr/>
            <a:lstStyle/>
            <a:p>
              <a:pPr algn="ctr">
                <a:defRPr/>
              </a:pPr>
              <a:r>
                <a:rPr lang="en-GB" sz="1500" b="1" dirty="0">
                  <a:latin typeface="Arial" pitchFamily="-108" charset="0"/>
                  <a:cs typeface="Times New Roman" pitchFamily="-108" charset="0"/>
                </a:rPr>
                <a:t>Finance</a:t>
              </a:r>
            </a:p>
          </p:txBody>
        </p:sp>
        <p:sp>
          <p:nvSpPr>
            <p:cNvPr id="10" name="Puzzle5"/>
            <p:cNvSpPr>
              <a:spLocks noChangeAspect="1" noEditPoints="1" noChangeArrowheads="1"/>
            </p:cNvSpPr>
            <p:nvPr/>
          </p:nvSpPr>
          <p:spPr bwMode="blackWhite">
            <a:xfrm>
              <a:off x="209550" y="2698750"/>
              <a:ext cx="2303463" cy="1824038"/>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lumMod val="60000"/>
                <a:lumOff val="40000"/>
              </a:schemeClr>
            </a:solidFill>
            <a:ln w="9525">
              <a:noFill/>
              <a:miter lim="800000"/>
              <a:headEnd/>
              <a:tailEnd/>
            </a:ln>
            <a:effectLst/>
            <a:sp3d extrusionH="227000" prstMaterial="plastic">
              <a:bevelT w="13970" h="13500" prst="angle"/>
              <a:bevelB w="13500" h="13500" prst="angle"/>
              <a:extrusionClr>
                <a:schemeClr val="bg1">
                  <a:lumMod val="50000"/>
                </a:schemeClr>
              </a:extrusionClr>
            </a:sp3d>
          </p:spPr>
          <p:txBody>
            <a:bodyPr/>
            <a:lstStyle/>
            <a:p>
              <a:pPr algn="ctr">
                <a:defRPr/>
              </a:pPr>
              <a:r>
                <a:rPr lang="en-GB" sz="1500" b="1" dirty="0">
                  <a:latin typeface="Arial" pitchFamily="-108" charset="0"/>
                  <a:cs typeface="Times New Roman" pitchFamily="-108" charset="0"/>
                </a:rPr>
                <a:t>Marketing</a:t>
              </a:r>
            </a:p>
          </p:txBody>
        </p:sp>
        <p:sp>
          <p:nvSpPr>
            <p:cNvPr id="11" name="Puzzle3"/>
            <p:cNvSpPr>
              <a:spLocks noChangeAspect="1" noEditPoints="1" noChangeArrowheads="1"/>
            </p:cNvSpPr>
            <p:nvPr/>
          </p:nvSpPr>
          <p:spPr bwMode="blackWhite">
            <a:xfrm>
              <a:off x="625475" y="3838575"/>
              <a:ext cx="1455738" cy="2005013"/>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6">
                <a:lumMod val="75000"/>
              </a:schemeClr>
            </a:solidFill>
            <a:ln w="9525">
              <a:noFill/>
              <a:miter lim="800000"/>
              <a:headEnd/>
              <a:tailEnd/>
            </a:ln>
            <a:effectLst/>
            <a:sp3d extrusionH="227000" prstMaterial="plastic">
              <a:bevelT w="13970" h="13500" prst="angle"/>
              <a:bevelB w="13500" h="13500" prst="angle"/>
              <a:extrusionClr>
                <a:schemeClr val="bg2">
                  <a:lumMod val="20000"/>
                  <a:lumOff val="80000"/>
                </a:schemeClr>
              </a:extrusionClr>
            </a:sp3d>
          </p:spPr>
          <p:txBody>
            <a:bodyPr anchor="ctr" anchorCtr="1"/>
            <a:lstStyle/>
            <a:p>
              <a:pPr algn="ctr">
                <a:defRPr/>
              </a:pPr>
              <a:r>
                <a:rPr lang="en-GB" sz="1500" b="1" dirty="0">
                  <a:latin typeface="Arial" pitchFamily="-108" charset="0"/>
                  <a:cs typeface="Times New Roman" pitchFamily="-108" charset="0"/>
                </a:rPr>
                <a:t>HR</a:t>
              </a:r>
            </a:p>
          </p:txBody>
        </p:sp>
        <p:sp>
          <p:nvSpPr>
            <p:cNvPr id="12" name="Puzzle2"/>
            <p:cNvSpPr>
              <a:spLocks noChangeAspect="1" noEditPoints="1" noChangeArrowheads="1"/>
            </p:cNvSpPr>
            <p:nvPr/>
          </p:nvSpPr>
          <p:spPr bwMode="blackWhite">
            <a:xfrm>
              <a:off x="1508125" y="1806575"/>
              <a:ext cx="2303463" cy="1431925"/>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6">
                <a:lumMod val="75000"/>
              </a:schemeClr>
            </a:solidFill>
            <a:ln w="9525">
              <a:noFill/>
              <a:miter lim="800000"/>
              <a:headEnd/>
              <a:tailEnd/>
            </a:ln>
            <a:effectLst/>
            <a:sp3d extrusionH="227000" prstMaterial="plastic">
              <a:bevelT w="13970" h="13500" prst="angle"/>
              <a:bevelB w="13500" h="13500" prst="angle"/>
              <a:extrusionClr>
                <a:schemeClr val="bg2">
                  <a:lumMod val="20000"/>
                  <a:lumOff val="80000"/>
                </a:schemeClr>
              </a:extrusionClr>
            </a:sp3d>
          </p:spPr>
          <p:txBody>
            <a:bodyPr anchor="ctr" anchorCtr="1"/>
            <a:lstStyle/>
            <a:p>
              <a:pPr algn="ctr">
                <a:defRPr/>
              </a:pPr>
              <a:r>
                <a:rPr lang="en-GB" sz="1500" b="1" dirty="0">
                  <a:latin typeface="Arial" pitchFamily="-108" charset="0"/>
                  <a:cs typeface="Times New Roman" pitchFamily="-108" charset="0"/>
                </a:rPr>
                <a:t>Sales</a:t>
              </a:r>
            </a:p>
          </p:txBody>
        </p:sp>
        <p:sp>
          <p:nvSpPr>
            <p:cNvPr id="13" name="Puzzle3"/>
            <p:cNvSpPr>
              <a:spLocks noChangeAspect="1" noEditPoints="1" noChangeArrowheads="1"/>
            </p:cNvSpPr>
            <p:nvPr/>
          </p:nvSpPr>
          <p:spPr bwMode="blackWhite">
            <a:xfrm>
              <a:off x="3276600" y="1219200"/>
              <a:ext cx="1455738" cy="2005013"/>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2">
                <a:lumMod val="60000"/>
                <a:lumOff val="40000"/>
              </a:schemeClr>
            </a:solidFill>
            <a:ln w="9525">
              <a:noFill/>
              <a:miter lim="800000"/>
              <a:headEnd/>
              <a:tailEnd/>
            </a:ln>
            <a:effectLst/>
            <a:sp3d extrusionH="227000" prstMaterial="plastic">
              <a:bevelT w="13970" h="13500" prst="angle"/>
              <a:bevelB w="13500" h="13500" prst="angle"/>
              <a:extrusionClr>
                <a:schemeClr val="bg1">
                  <a:lumMod val="50000"/>
                </a:schemeClr>
              </a:extrusionClr>
            </a:sp3d>
          </p:spPr>
          <p:txBody>
            <a:bodyPr anchor="ctr" anchorCtr="1"/>
            <a:lstStyle/>
            <a:p>
              <a:pPr algn="ctr">
                <a:defRPr/>
              </a:pPr>
              <a:r>
                <a:rPr lang="en-GB" sz="1500" b="1" dirty="0">
                  <a:latin typeface="Arial" pitchFamily="-108" charset="0"/>
                  <a:cs typeface="Times New Roman" pitchFamily="-108" charset="0"/>
                </a:rPr>
                <a:t>R &amp; D</a:t>
              </a:r>
            </a:p>
          </p:txBody>
        </p:sp>
        <p:sp>
          <p:nvSpPr>
            <p:cNvPr id="14" name="Puzzle3"/>
            <p:cNvSpPr>
              <a:spLocks noChangeAspect="1" noEditPoints="1" noChangeArrowheads="1"/>
            </p:cNvSpPr>
            <p:nvPr/>
          </p:nvSpPr>
          <p:spPr bwMode="blackWhite">
            <a:xfrm>
              <a:off x="627063" y="1227138"/>
              <a:ext cx="1457325" cy="2005012"/>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6">
                <a:lumMod val="60000"/>
                <a:lumOff val="40000"/>
              </a:schemeClr>
            </a:solidFill>
            <a:ln w="9525">
              <a:noFill/>
              <a:miter lim="800000"/>
              <a:headEnd/>
              <a:tailEnd/>
            </a:ln>
            <a:effectLst/>
            <a:sp3d extrusionH="227000" prstMaterial="plastic">
              <a:bevelT w="13970" h="13500" prst="angle"/>
              <a:bevelB w="13500" h="13500" prst="angle"/>
              <a:extrusionClr>
                <a:schemeClr val="accent6">
                  <a:lumMod val="50000"/>
                </a:schemeClr>
              </a:extrusionClr>
            </a:sp3d>
          </p:spPr>
          <p:txBody>
            <a:bodyPr anchor="ctr" anchorCtr="1"/>
            <a:lstStyle/>
            <a:p>
              <a:pPr algn="ctr">
                <a:defRPr/>
              </a:pPr>
              <a:r>
                <a:rPr lang="en-GB" sz="1500" b="1" dirty="0">
                  <a:latin typeface="Arial" pitchFamily="-108" charset="0"/>
                  <a:cs typeface="Times New Roman" pitchFamily="-108" charset="0"/>
                </a:rPr>
                <a:t>Distribution</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Accounts or Finance</a:t>
            </a:r>
            <a:endParaRPr lang="en-GB" dirty="0"/>
          </a:p>
        </p:txBody>
      </p:sp>
      <p:sp>
        <p:nvSpPr>
          <p:cNvPr id="3" name="Content Placeholder 2"/>
          <p:cNvSpPr>
            <a:spLocks noGrp="1"/>
          </p:cNvSpPr>
          <p:nvPr>
            <p:ph sz="half" idx="1"/>
          </p:nvPr>
        </p:nvSpPr>
        <p:spPr>
          <a:xfrm>
            <a:off x="684213" y="1556792"/>
            <a:ext cx="4027487" cy="4393158"/>
          </a:xfrm>
        </p:spPr>
        <p:txBody>
          <a:bodyPr/>
          <a:lstStyle/>
          <a:p>
            <a:pPr marL="0" indent="0">
              <a:lnSpc>
                <a:spcPct val="90000"/>
              </a:lnSpc>
              <a:buNone/>
            </a:pPr>
            <a:r>
              <a:rPr lang="en-GB" sz="2000" b="0" dirty="0" smtClean="0">
                <a:latin typeface="Tahoma" pitchFamily="-111" charset="0"/>
              </a:rPr>
              <a:t>For the exam this area is split into two parts:</a:t>
            </a:r>
          </a:p>
          <a:p>
            <a:pPr>
              <a:lnSpc>
                <a:spcPct val="90000"/>
              </a:lnSpc>
            </a:pPr>
            <a:r>
              <a:rPr lang="en-GB" sz="2000" b="0" dirty="0" smtClean="0">
                <a:latin typeface="Tahoma" pitchFamily="-111" charset="0"/>
              </a:rPr>
              <a:t>Purchasing</a:t>
            </a:r>
          </a:p>
          <a:p>
            <a:pPr marL="522288" lvl="1" indent="-65088">
              <a:lnSpc>
                <a:spcPct val="80000"/>
              </a:lnSpc>
              <a:defRPr/>
            </a:pPr>
            <a:r>
              <a:rPr lang="en-US" sz="2000" dirty="0"/>
              <a:t>Raise purchase orders </a:t>
            </a:r>
          </a:p>
          <a:p>
            <a:pPr marL="522288" lvl="1" indent="-65088">
              <a:lnSpc>
                <a:spcPct val="80000"/>
              </a:lnSpc>
              <a:defRPr/>
            </a:pPr>
            <a:r>
              <a:rPr lang="en-US" sz="2000" dirty="0"/>
              <a:t>Receive and arrange payment of suppliers' invoices. </a:t>
            </a:r>
            <a:endParaRPr lang="en-GB" sz="2000" b="0" dirty="0" smtClean="0">
              <a:latin typeface="Tahoma" pitchFamily="-111" charset="0"/>
            </a:endParaRPr>
          </a:p>
          <a:p>
            <a:pPr>
              <a:lnSpc>
                <a:spcPct val="90000"/>
              </a:lnSpc>
            </a:pPr>
            <a:r>
              <a:rPr lang="en-GB" sz="2000" b="0" dirty="0" smtClean="0">
                <a:latin typeface="Tahoma" pitchFamily="-111" charset="0"/>
              </a:rPr>
              <a:t>Sales Order Processing</a:t>
            </a:r>
          </a:p>
          <a:p>
            <a:pPr marL="522288" lvl="1" indent="-65088">
              <a:lnSpc>
                <a:spcPct val="80000"/>
              </a:lnSpc>
              <a:buFont typeface="Wingdings" pitchFamily="2" charset="2"/>
              <a:buNone/>
              <a:defRPr/>
            </a:pPr>
            <a:r>
              <a:rPr lang="en-US" sz="2000" b="1" dirty="0" smtClean="0">
                <a:solidFill>
                  <a:srgbClr val="C00000"/>
                </a:solidFill>
              </a:rPr>
              <a:t>Financial dealing with customers. </a:t>
            </a:r>
            <a:endParaRPr lang="en-US" sz="2000" dirty="0"/>
          </a:p>
          <a:p>
            <a:pPr marL="522288" lvl="1" indent="-65088">
              <a:lnSpc>
                <a:spcPct val="80000"/>
              </a:lnSpc>
              <a:defRPr/>
            </a:pPr>
            <a:r>
              <a:rPr lang="en-US" sz="2000" dirty="0"/>
              <a:t> </a:t>
            </a:r>
            <a:r>
              <a:rPr lang="en-US" sz="2000" dirty="0" err="1" smtClean="0"/>
              <a:t>Organise</a:t>
            </a:r>
            <a:r>
              <a:rPr lang="en-US" sz="2000" dirty="0" smtClean="0"/>
              <a:t> </a:t>
            </a:r>
            <a:r>
              <a:rPr lang="en-US" sz="2000" dirty="0"/>
              <a:t>contracts for services</a:t>
            </a:r>
          </a:p>
          <a:p>
            <a:pPr marL="522288" lvl="1" indent="-65088">
              <a:lnSpc>
                <a:spcPct val="80000"/>
              </a:lnSpc>
              <a:defRPr/>
            </a:pPr>
            <a:r>
              <a:rPr lang="en-US" sz="2000" dirty="0"/>
              <a:t> Receive sales orders</a:t>
            </a:r>
          </a:p>
          <a:p>
            <a:pPr marL="522288" lvl="1" indent="-65088">
              <a:lnSpc>
                <a:spcPct val="80000"/>
              </a:lnSpc>
              <a:defRPr/>
            </a:pPr>
            <a:r>
              <a:rPr lang="en-US" sz="2000" dirty="0"/>
              <a:t> Create and send invoices</a:t>
            </a:r>
          </a:p>
          <a:p>
            <a:pPr marL="522288" lvl="1" indent="-65088">
              <a:lnSpc>
                <a:spcPct val="80000"/>
              </a:lnSpc>
              <a:defRPr/>
            </a:pPr>
            <a:r>
              <a:rPr lang="en-US" sz="2000" dirty="0"/>
              <a:t> Receive and access customers' payments </a:t>
            </a:r>
            <a:endParaRPr lang="en-US" sz="2000" b="1" i="1" dirty="0"/>
          </a:p>
          <a:p>
            <a:pPr>
              <a:lnSpc>
                <a:spcPct val="90000"/>
              </a:lnSpc>
            </a:pPr>
            <a:endParaRPr lang="en-GB" sz="2400" b="0" dirty="0" smtClean="0">
              <a:latin typeface="Tahoma" pitchFamily="-111" charset="0"/>
            </a:endParaRPr>
          </a:p>
          <a:p>
            <a:pPr>
              <a:lnSpc>
                <a:spcPct val="90000"/>
              </a:lnSpc>
            </a:pPr>
            <a:endParaRPr lang="en-GB" sz="2400" dirty="0"/>
          </a:p>
        </p:txBody>
      </p:sp>
      <p:pic>
        <p:nvPicPr>
          <p:cNvPr id="6146" name="Picture 2" descr="http://www.islandbreath.org/2010Year/12/101226moneytree.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4100" y="1675307"/>
            <a:ext cx="4029075" cy="419953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Sales</a:t>
            </a:r>
            <a:endParaRPr lang="en-GB" dirty="0"/>
          </a:p>
        </p:txBody>
      </p:sp>
      <p:sp>
        <p:nvSpPr>
          <p:cNvPr id="3" name="Content Placeholder 2"/>
          <p:cNvSpPr>
            <a:spLocks noGrp="1"/>
          </p:cNvSpPr>
          <p:nvPr>
            <p:ph sz="half" idx="1"/>
          </p:nvPr>
        </p:nvSpPr>
        <p:spPr/>
        <p:txBody>
          <a:bodyPr/>
          <a:lstStyle/>
          <a:p>
            <a:r>
              <a:rPr lang="en-GB" sz="2000" b="0" dirty="0" smtClean="0">
                <a:latin typeface="Tahoma" pitchFamily="-111" charset="0"/>
              </a:rPr>
              <a:t>Try to persuade people to buy</a:t>
            </a:r>
          </a:p>
          <a:p>
            <a:r>
              <a:rPr lang="en-GB" sz="2000" b="0" dirty="0" smtClean="0">
                <a:latin typeface="Tahoma" pitchFamily="-111" charset="0"/>
              </a:rPr>
              <a:t>Organise activities to increase sales</a:t>
            </a:r>
          </a:p>
          <a:p>
            <a:r>
              <a:rPr lang="en-GB" sz="2000" b="0" dirty="0" smtClean="0">
                <a:latin typeface="Tahoma" pitchFamily="-111" charset="0"/>
              </a:rPr>
              <a:t>Give demonstrations to potential customers</a:t>
            </a:r>
          </a:p>
          <a:p>
            <a:r>
              <a:rPr lang="en-GB" sz="2000" b="0" dirty="0" smtClean="0">
                <a:latin typeface="Tahoma" pitchFamily="-111" charset="0"/>
              </a:rPr>
              <a:t>Provide advice on the best purchases to make</a:t>
            </a:r>
          </a:p>
          <a:p>
            <a:r>
              <a:rPr lang="en-GB" sz="2000" b="0" dirty="0" smtClean="0">
                <a:latin typeface="Tahoma" pitchFamily="-111" charset="0"/>
              </a:rPr>
              <a:t>Maintain contact with existing customers</a:t>
            </a:r>
          </a:p>
          <a:p>
            <a:r>
              <a:rPr lang="en-GB" sz="2000" b="0" dirty="0" smtClean="0">
                <a:latin typeface="Tahoma" pitchFamily="-111" charset="0"/>
              </a:rPr>
              <a:t>Contact potential new customers.</a:t>
            </a:r>
          </a:p>
          <a:p>
            <a:endParaRPr lang="en-GB" sz="2800"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2060848"/>
            <a:ext cx="4009547" cy="3047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Distribution</a:t>
            </a:r>
            <a:endParaRPr lang="en-GB" dirty="0"/>
          </a:p>
        </p:txBody>
      </p:sp>
      <p:sp>
        <p:nvSpPr>
          <p:cNvPr id="3" name="Content Placeholder 2"/>
          <p:cNvSpPr>
            <a:spLocks noGrp="1"/>
          </p:cNvSpPr>
          <p:nvPr>
            <p:ph sz="half" idx="1"/>
          </p:nvPr>
        </p:nvSpPr>
        <p:spPr/>
        <p:txBody>
          <a:bodyPr/>
          <a:lstStyle/>
          <a:p>
            <a:r>
              <a:rPr lang="en-GB" b="0" dirty="0" smtClean="0"/>
              <a:t>Moving goods/stock</a:t>
            </a:r>
          </a:p>
          <a:p>
            <a:r>
              <a:rPr lang="en-GB" b="0" dirty="0" smtClean="0"/>
              <a:t>Sending goods by mail, road, freight, train or air.</a:t>
            </a:r>
          </a:p>
          <a:p>
            <a:pPr marL="0" indent="0">
              <a:buNone/>
            </a:pPr>
            <a:endParaRPr lang="en-GB" dirty="0" smtClean="0"/>
          </a:p>
          <a:p>
            <a:endParaRPr lang="en-GB" dirty="0"/>
          </a:p>
        </p:txBody>
      </p:sp>
      <p:pic>
        <p:nvPicPr>
          <p:cNvPr id="11266" name="Picture 2" descr="http://www.burohappold.com/BH/Gallery/ProjSpecMain/PRJ_SPEC_MN_tesco¬distribution¬centre¬01.jpg"/>
          <p:cNvPicPr>
            <a:picLocks noGrp="1" noChangeAspect="1" noChangeArrowheads="1"/>
          </p:cNvPicPr>
          <p:nvPr>
            <p:ph sz="half" idx="2"/>
          </p:nvPr>
        </p:nvPicPr>
        <p:blipFill>
          <a:blip r:embed="rId2" cstate="print"/>
          <a:srcRect/>
          <a:stretch>
            <a:fillRect/>
          </a:stretch>
        </p:blipFill>
        <p:spPr bwMode="auto">
          <a:xfrm>
            <a:off x="4864100" y="2199259"/>
            <a:ext cx="4029075" cy="31516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Marketing</a:t>
            </a:r>
            <a:endParaRPr lang="en-GB" dirty="0"/>
          </a:p>
        </p:txBody>
      </p:sp>
      <p:sp>
        <p:nvSpPr>
          <p:cNvPr id="5" name="Content Placeholder 4"/>
          <p:cNvSpPr>
            <a:spLocks noGrp="1"/>
          </p:cNvSpPr>
          <p:nvPr>
            <p:ph sz="half" idx="1"/>
          </p:nvPr>
        </p:nvSpPr>
        <p:spPr/>
        <p:txBody>
          <a:bodyPr/>
          <a:lstStyle/>
          <a:p>
            <a:r>
              <a:rPr lang="en-GB" sz="2400" b="0" dirty="0" smtClean="0">
                <a:latin typeface="Tahoma" pitchFamily="-111" charset="0"/>
              </a:rPr>
              <a:t>Identify customers’ requirements</a:t>
            </a:r>
          </a:p>
          <a:p>
            <a:pPr lvl="1"/>
            <a:r>
              <a:rPr lang="en-GB" sz="2000" dirty="0" smtClean="0">
                <a:latin typeface="Tahoma" pitchFamily="-111" charset="0"/>
              </a:rPr>
              <a:t>Market Research</a:t>
            </a:r>
          </a:p>
          <a:p>
            <a:r>
              <a:rPr lang="en-GB" sz="2400" b="0" dirty="0" smtClean="0">
                <a:latin typeface="Tahoma" pitchFamily="-111" charset="0"/>
              </a:rPr>
              <a:t>Arrange advertisement campaigns e.g. TV, radio</a:t>
            </a:r>
          </a:p>
          <a:p>
            <a:r>
              <a:rPr lang="en-GB" sz="2400" b="0" dirty="0" smtClean="0">
                <a:latin typeface="Tahoma" pitchFamily="-111" charset="0"/>
              </a:rPr>
              <a:t>Arrange promotions e.g. giving out leaflets</a:t>
            </a:r>
          </a:p>
          <a:p>
            <a:r>
              <a:rPr lang="en-GB" sz="2400" b="0" dirty="0" smtClean="0">
                <a:latin typeface="Tahoma" pitchFamily="-111" charset="0"/>
              </a:rPr>
              <a:t>Evaluate competition’s products and prices</a:t>
            </a:r>
          </a:p>
          <a:p>
            <a:endParaRPr lang="en-GB" dirty="0"/>
          </a:p>
        </p:txBody>
      </p:sp>
      <p:pic>
        <p:nvPicPr>
          <p:cNvPr id="10242" name="Picture 2" descr="http://www.businesswings.co.uk/uploads/Internet-marketing.jpg"/>
          <p:cNvPicPr>
            <a:picLocks noGrp="1" noChangeAspect="1" noChangeArrowheads="1"/>
          </p:cNvPicPr>
          <p:nvPr>
            <p:ph sz="half" idx="2"/>
          </p:nvPr>
        </p:nvPicPr>
        <p:blipFill>
          <a:blip r:embed="rId2" cstate="print"/>
          <a:srcRect/>
          <a:stretch>
            <a:fillRect/>
          </a:stretch>
        </p:blipFill>
        <p:spPr bwMode="auto">
          <a:xfrm>
            <a:off x="4932040" y="1844824"/>
            <a:ext cx="3727544" cy="301711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and Development</a:t>
            </a:r>
            <a:endParaRPr lang="en-GB" dirty="0"/>
          </a:p>
        </p:txBody>
      </p:sp>
      <p:sp>
        <p:nvSpPr>
          <p:cNvPr id="3" name="Content Placeholder 2"/>
          <p:cNvSpPr>
            <a:spLocks noGrp="1"/>
          </p:cNvSpPr>
          <p:nvPr>
            <p:ph sz="half" idx="1"/>
          </p:nvPr>
        </p:nvSpPr>
        <p:spPr/>
        <p:txBody>
          <a:bodyPr/>
          <a:lstStyle/>
          <a:p>
            <a:r>
              <a:rPr lang="en-US" sz="2400" b="0" dirty="0" smtClean="0"/>
              <a:t>Most </a:t>
            </a:r>
            <a:r>
              <a:rPr lang="en-US" sz="2400" b="0" dirty="0"/>
              <a:t>likely to exist in </a:t>
            </a:r>
            <a:r>
              <a:rPr lang="en-US" sz="2400" b="0" dirty="0" smtClean="0"/>
              <a:t>an industrial organisation.</a:t>
            </a:r>
          </a:p>
          <a:p>
            <a:r>
              <a:rPr lang="en-US" sz="2400" b="0" dirty="0" smtClean="0"/>
              <a:t>Sometimes used by </a:t>
            </a:r>
            <a:r>
              <a:rPr lang="en-US" sz="2400" b="0" dirty="0" err="1" smtClean="0"/>
              <a:t>organisations</a:t>
            </a:r>
            <a:r>
              <a:rPr lang="en-US" sz="2400" b="0" dirty="0" smtClean="0"/>
              <a:t> that provide a service.</a:t>
            </a:r>
          </a:p>
          <a:p>
            <a:r>
              <a:rPr lang="en-US" sz="2400" b="0" dirty="0" smtClean="0"/>
              <a:t>Research into new technologies / techniques </a:t>
            </a:r>
          </a:p>
          <a:p>
            <a:r>
              <a:rPr lang="en-US" sz="2400" b="0" dirty="0" smtClean="0"/>
              <a:t>Works closely with marketing</a:t>
            </a:r>
            <a:r>
              <a:rPr lang="en-US" b="0" dirty="0" smtClean="0"/>
              <a:t>.</a:t>
            </a:r>
            <a:endParaRPr lang="en-GB" b="0" dirty="0"/>
          </a:p>
        </p:txBody>
      </p:sp>
      <p:pic>
        <p:nvPicPr>
          <p:cNvPr id="9218" name="Picture 2" descr="http://www.innav8.com/wp-content/uploads/2010/09/casual_loupeh0004.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5041" y="1600200"/>
            <a:ext cx="3467192" cy="434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678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ton Theme">
  <a:themeElements>
    <a:clrScheme name="Custom 1">
      <a:dk1>
        <a:srgbClr val="000066"/>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lton College">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lton Colle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lton Colle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lton Colle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lton Colle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lton Colle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lton Colle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lton Colle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lton Colle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lton Colle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lton Colle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lton Colle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lton Colle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CCDE0FE819664699E9B3FCF504A1D5" ma:contentTypeVersion="0" ma:contentTypeDescription="Create a new document." ma:contentTypeScope="" ma:versionID="f07165057f0174e87b52197e5f62dec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F5EBD20-3D44-40DC-9EDB-7EE056BDE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D3A2E1B-9950-4AFF-9638-44D751B3D850}">
  <ds:schemaRefs>
    <ds:schemaRef ds:uri="http://schemas.microsoft.com/sharepoint/v3/contenttype/forms"/>
  </ds:schemaRefs>
</ds:datastoreItem>
</file>

<file path=customXml/itemProps3.xml><?xml version="1.0" encoding="utf-8"?>
<ds:datastoreItem xmlns:ds="http://schemas.openxmlformats.org/officeDocument/2006/customXml" ds:itemID="{9E7EBABC-731A-4F4F-B48B-71B37A57FD6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Filton Theme</Template>
  <TotalTime>200</TotalTime>
  <Words>616</Words>
  <Application>Microsoft Office PowerPoint</Application>
  <PresentationFormat>On-screen Show (4:3)</PresentationFormat>
  <Paragraphs>101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Filton Theme</vt:lpstr>
      <vt:lpstr>GCE AS in Applied ICT   Unit 2  How organisations use ICT</vt:lpstr>
      <vt:lpstr>Slide 2</vt:lpstr>
      <vt:lpstr>Objective</vt:lpstr>
      <vt:lpstr>Functions within organisations</vt:lpstr>
      <vt:lpstr>Accounts or Finance</vt:lpstr>
      <vt:lpstr>Sales</vt:lpstr>
      <vt:lpstr>Distribution</vt:lpstr>
      <vt:lpstr>Marketing</vt:lpstr>
      <vt:lpstr>Research and Development</vt:lpstr>
      <vt:lpstr>Human Resources</vt:lpstr>
      <vt:lpstr>Design</vt:lpstr>
      <vt:lpstr>Production (or service provision)</vt:lpstr>
      <vt:lpstr>ICT Servicing</vt:lpstr>
      <vt:lpstr>Administration</vt:lpstr>
      <vt:lpstr>Heart Radio - Bristol</vt:lpstr>
      <vt:lpstr>I C Lighting</vt:lpstr>
      <vt:lpstr>Case Study Task</vt:lpstr>
      <vt:lpstr>Slide 18</vt:lpstr>
    </vt:vector>
  </TitlesOfParts>
  <Company>Filton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dc:title>
  <dc:creator>robinsont</dc:creator>
  <cp:lastModifiedBy>robinsont</cp:lastModifiedBy>
  <cp:revision>26</cp:revision>
  <dcterms:created xsi:type="dcterms:W3CDTF">2011-03-03T14:09:59Z</dcterms:created>
  <dcterms:modified xsi:type="dcterms:W3CDTF">2011-03-07T12:43:52Z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0x0101005BCCDE0FE819664699E9B3FCF504A1D5</vt:lpwstr>
  </property>
</Properties>
</file>